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Sora Light" pitchFamily="2" charset="0"/>
      <p:regular r:id="rId13"/>
    </p:embeddedFont>
    <p:embeddedFont>
      <p:font typeface="Sora Semi Bold" panose="020B0604020202020204" charset="0"/>
      <p:regular r:id="rId14"/>
    </p:embeddedFont>
  </p:embeddedFontLst>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51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EC"/>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809161"/>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RIESGOS SISTÉMICOS &amp; RIESGOS NO SISTÉMICOS</a:t>
            </a:r>
            <a:endParaRPr lang="en-US" sz="4450" dirty="0"/>
          </a:p>
        </p:txBody>
      </p:sp>
      <p:sp>
        <p:nvSpPr>
          <p:cNvPr id="4" name="Text 1"/>
          <p:cNvSpPr/>
          <p:nvPr/>
        </p:nvSpPr>
        <p:spPr>
          <a:xfrm>
            <a:off x="758309" y="4321135"/>
            <a:ext cx="3420904" cy="427553"/>
          </a:xfrm>
          <a:prstGeom prst="rect">
            <a:avLst/>
          </a:prstGeom>
          <a:noFill/>
          <a:ln/>
        </p:spPr>
        <p:txBody>
          <a:bodyPr wrap="none" lIns="0" tIns="0" rIns="0" bIns="0" rtlCol="0" anchor="t"/>
          <a:lstStyle/>
          <a:p>
            <a:pPr marL="0" indent="0" algn="l">
              <a:lnSpc>
                <a:spcPts val="3350"/>
              </a:lnSpc>
              <a:buNone/>
            </a:pPr>
            <a:r>
              <a:rPr lang="en-US" sz="2650" dirty="0">
                <a:solidFill>
                  <a:srgbClr val="1F1E1E"/>
                </a:solidFill>
                <a:latin typeface="Sora Semi Bold" pitchFamily="34" charset="0"/>
                <a:ea typeface="Sora Semi Bold" pitchFamily="34" charset="-122"/>
                <a:cs typeface="Sora Semi Bold" pitchFamily="34" charset="-120"/>
              </a:rPr>
              <a:t>Sebastián Jácome</a:t>
            </a:r>
            <a:endParaRPr lang="en-US" sz="2650" dirty="0"/>
          </a:p>
        </p:txBody>
      </p:sp>
      <p:sp>
        <p:nvSpPr>
          <p:cNvPr id="5" name="Text 2"/>
          <p:cNvSpPr/>
          <p:nvPr/>
        </p:nvSpPr>
        <p:spPr>
          <a:xfrm>
            <a:off x="758309" y="5073610"/>
            <a:ext cx="7627382" cy="346710"/>
          </a:xfrm>
          <a:prstGeom prst="rect">
            <a:avLst/>
          </a:prstGeom>
          <a:noFill/>
          <a:ln/>
        </p:spPr>
        <p:txBody>
          <a:bodyPr wrap="none" lIns="0" tIns="0" rIns="0" bIns="0" rtlCol="0" anchor="t"/>
          <a:lstStyle/>
          <a:p>
            <a:pPr marL="0" indent="0" algn="l">
              <a:lnSpc>
                <a:spcPts val="2700"/>
              </a:lnSpc>
              <a:buNone/>
            </a:pPr>
            <a:r>
              <a:rPr lang="en-US" sz="1700" dirty="0" err="1">
                <a:solidFill>
                  <a:srgbClr val="3B3535"/>
                </a:solidFill>
                <a:latin typeface="Sora Light" pitchFamily="34" charset="0"/>
                <a:ea typeface="Sora Light" pitchFamily="34" charset="-122"/>
                <a:cs typeface="Sora Light" pitchFamily="34" charset="-120"/>
              </a:rPr>
              <a:t>Diciembre</a:t>
            </a:r>
            <a:r>
              <a:rPr lang="en-US" sz="1700">
                <a:solidFill>
                  <a:srgbClr val="3B3535"/>
                </a:solidFill>
                <a:latin typeface="Sora Light" pitchFamily="34" charset="0"/>
                <a:ea typeface="Sora Light" pitchFamily="34" charset="-122"/>
                <a:cs typeface="Sora Light" pitchFamily="34" charset="-120"/>
              </a:rPr>
              <a:t> 2025</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009055"/>
            <a:ext cx="7627382" cy="1211342"/>
          </a:xfrm>
          <a:prstGeom prst="rect">
            <a:avLst/>
          </a:prstGeom>
          <a:noFill/>
          <a:ln/>
        </p:spPr>
        <p:txBody>
          <a:bodyPr wrap="square" lIns="0" tIns="0" rIns="0" bIns="0" rtlCol="0" anchor="t"/>
          <a:lstStyle/>
          <a:p>
            <a:pPr marL="0" indent="0" algn="l">
              <a:lnSpc>
                <a:spcPts val="4750"/>
              </a:lnSpc>
              <a:buNone/>
            </a:pPr>
            <a:r>
              <a:rPr lang="en-US" sz="3800" dirty="0">
                <a:solidFill>
                  <a:srgbClr val="1F1E1E"/>
                </a:solidFill>
                <a:latin typeface="Sora Semi Bold" pitchFamily="34" charset="0"/>
                <a:ea typeface="Sora Semi Bold" pitchFamily="34" charset="-122"/>
                <a:cs typeface="Sora Semi Bold" pitchFamily="34" charset="-120"/>
              </a:rPr>
              <a:t>Importancia de los Márgenes en la Valoración de Renta Fija</a:t>
            </a:r>
            <a:endParaRPr lang="en-US" sz="3800" dirty="0"/>
          </a:p>
        </p:txBody>
      </p:sp>
      <p:sp>
        <p:nvSpPr>
          <p:cNvPr id="4" name="Shape 1"/>
          <p:cNvSpPr/>
          <p:nvPr/>
        </p:nvSpPr>
        <p:spPr>
          <a:xfrm>
            <a:off x="6244709" y="2496622"/>
            <a:ext cx="3721656" cy="2417207"/>
          </a:xfrm>
          <a:prstGeom prst="roundRect">
            <a:avLst>
              <a:gd name="adj" fmla="val 3200"/>
            </a:avLst>
          </a:prstGeom>
          <a:solidFill>
            <a:srgbClr val="F9D2D6"/>
          </a:solidFill>
          <a:ln w="7620">
            <a:solidFill>
              <a:srgbClr val="DFB8BC"/>
            </a:solidFill>
            <a:prstDash val="solid"/>
          </a:ln>
        </p:spPr>
        <p:txBody>
          <a:bodyPr/>
          <a:lstStyle/>
          <a:p>
            <a:endParaRPr lang="es-EC"/>
          </a:p>
        </p:txBody>
      </p:sp>
      <p:sp>
        <p:nvSpPr>
          <p:cNvPr id="5" name="Shape 2"/>
          <p:cNvSpPr/>
          <p:nvPr/>
        </p:nvSpPr>
        <p:spPr>
          <a:xfrm>
            <a:off x="6436400" y="2688312"/>
            <a:ext cx="552450" cy="552450"/>
          </a:xfrm>
          <a:prstGeom prst="roundRect">
            <a:avLst>
              <a:gd name="adj" fmla="val 16550069"/>
            </a:avLst>
          </a:prstGeom>
          <a:solidFill>
            <a:srgbClr val="DA1B2E"/>
          </a:solidFill>
          <a:ln/>
        </p:spPr>
        <p:txBody>
          <a:bodyPr/>
          <a:lstStyle/>
          <a:p>
            <a:endParaRPr lang="es-EC"/>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8323" y="2840236"/>
            <a:ext cx="248602" cy="248603"/>
          </a:xfrm>
          <a:prstGeom prst="rect">
            <a:avLst/>
          </a:prstGeom>
        </p:spPr>
      </p:pic>
      <p:sp>
        <p:nvSpPr>
          <p:cNvPr id="7" name="Text 3"/>
          <p:cNvSpPr/>
          <p:nvPr/>
        </p:nvSpPr>
        <p:spPr>
          <a:xfrm>
            <a:off x="6436400" y="3424833"/>
            <a:ext cx="3027045" cy="302776"/>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Sora Semi Bold" pitchFamily="34" charset="0"/>
                <a:ea typeface="Sora Semi Bold" pitchFamily="34" charset="-122"/>
                <a:cs typeface="Sora Semi Bold" pitchFamily="34" charset="-120"/>
              </a:rPr>
              <a:t>Análisis de Rendimiento</a:t>
            </a:r>
            <a:endParaRPr lang="en-US" sz="1900" dirty="0"/>
          </a:p>
        </p:txBody>
      </p:sp>
      <p:sp>
        <p:nvSpPr>
          <p:cNvPr id="8" name="Text 4"/>
          <p:cNvSpPr/>
          <p:nvPr/>
        </p:nvSpPr>
        <p:spPr>
          <a:xfrm>
            <a:off x="6436400" y="3838099"/>
            <a:ext cx="3338274" cy="884039"/>
          </a:xfrm>
          <a:prstGeom prst="rect">
            <a:avLst/>
          </a:prstGeom>
          <a:noFill/>
          <a:ln/>
        </p:spPr>
        <p:txBody>
          <a:bodyPr wrap="square" lIns="0" tIns="0" rIns="0" bIns="0" rtlCol="0" anchor="t"/>
          <a:lstStyle/>
          <a:p>
            <a:pPr marL="0" indent="0" algn="l">
              <a:lnSpc>
                <a:spcPts val="2300"/>
              </a:lnSpc>
              <a:buNone/>
            </a:pPr>
            <a:r>
              <a:rPr lang="en-US" sz="1450" dirty="0">
                <a:solidFill>
                  <a:srgbClr val="3B3535"/>
                </a:solidFill>
                <a:latin typeface="Sora Light" pitchFamily="34" charset="0"/>
                <a:ea typeface="Sora Light" pitchFamily="34" charset="-122"/>
                <a:cs typeface="Sora Light" pitchFamily="34" charset="-120"/>
              </a:rPr>
              <a:t>Comparar títulos similares para evaluar el rendimiento ajustado al riesgo.</a:t>
            </a:r>
            <a:endParaRPr lang="en-US" sz="1450" dirty="0"/>
          </a:p>
        </p:txBody>
      </p:sp>
      <p:sp>
        <p:nvSpPr>
          <p:cNvPr id="9" name="Shape 5"/>
          <p:cNvSpPr/>
          <p:nvPr/>
        </p:nvSpPr>
        <p:spPr>
          <a:xfrm>
            <a:off x="10150435" y="2496622"/>
            <a:ext cx="3721656" cy="2417207"/>
          </a:xfrm>
          <a:prstGeom prst="roundRect">
            <a:avLst>
              <a:gd name="adj" fmla="val 3200"/>
            </a:avLst>
          </a:prstGeom>
          <a:solidFill>
            <a:srgbClr val="F9D2D6"/>
          </a:solidFill>
          <a:ln w="7620">
            <a:solidFill>
              <a:srgbClr val="DFB8BC"/>
            </a:solidFill>
            <a:prstDash val="solid"/>
          </a:ln>
        </p:spPr>
        <p:txBody>
          <a:bodyPr/>
          <a:lstStyle/>
          <a:p>
            <a:endParaRPr lang="es-EC"/>
          </a:p>
        </p:txBody>
      </p:sp>
      <p:sp>
        <p:nvSpPr>
          <p:cNvPr id="10" name="Shape 6"/>
          <p:cNvSpPr/>
          <p:nvPr/>
        </p:nvSpPr>
        <p:spPr>
          <a:xfrm>
            <a:off x="10342126" y="2688312"/>
            <a:ext cx="552450" cy="552450"/>
          </a:xfrm>
          <a:prstGeom prst="roundRect">
            <a:avLst>
              <a:gd name="adj" fmla="val 16550069"/>
            </a:avLst>
          </a:prstGeom>
          <a:solidFill>
            <a:srgbClr val="DA1B2E"/>
          </a:solidFill>
          <a:ln/>
        </p:spPr>
        <p:txBody>
          <a:bodyPr/>
          <a:lstStyle/>
          <a:p>
            <a:endParaRPr lang="es-EC"/>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4050" y="2840236"/>
            <a:ext cx="248602" cy="248603"/>
          </a:xfrm>
          <a:prstGeom prst="rect">
            <a:avLst/>
          </a:prstGeom>
        </p:spPr>
      </p:pic>
      <p:sp>
        <p:nvSpPr>
          <p:cNvPr id="12" name="Text 7"/>
          <p:cNvSpPr/>
          <p:nvPr/>
        </p:nvSpPr>
        <p:spPr>
          <a:xfrm>
            <a:off x="10342126" y="3424833"/>
            <a:ext cx="2423160" cy="302776"/>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Sora Semi Bold" pitchFamily="34" charset="0"/>
                <a:ea typeface="Sora Semi Bold" pitchFamily="34" charset="-122"/>
                <a:cs typeface="Sora Semi Bold" pitchFamily="34" charset="-120"/>
              </a:rPr>
              <a:t>Gestión de Riesgos</a:t>
            </a:r>
            <a:endParaRPr lang="en-US" sz="1900" dirty="0"/>
          </a:p>
        </p:txBody>
      </p:sp>
      <p:sp>
        <p:nvSpPr>
          <p:cNvPr id="13" name="Text 8"/>
          <p:cNvSpPr/>
          <p:nvPr/>
        </p:nvSpPr>
        <p:spPr>
          <a:xfrm>
            <a:off x="10342126" y="3838099"/>
            <a:ext cx="3338274" cy="884039"/>
          </a:xfrm>
          <a:prstGeom prst="rect">
            <a:avLst/>
          </a:prstGeom>
          <a:noFill/>
          <a:ln/>
        </p:spPr>
        <p:txBody>
          <a:bodyPr wrap="square" lIns="0" tIns="0" rIns="0" bIns="0" rtlCol="0" anchor="t"/>
          <a:lstStyle/>
          <a:p>
            <a:pPr marL="0" indent="0" algn="l">
              <a:lnSpc>
                <a:spcPts val="2300"/>
              </a:lnSpc>
              <a:buNone/>
            </a:pPr>
            <a:r>
              <a:rPr lang="en-US" sz="1450" dirty="0">
                <a:solidFill>
                  <a:srgbClr val="3B3535"/>
                </a:solidFill>
                <a:latin typeface="Sora Light" pitchFamily="34" charset="0"/>
                <a:ea typeface="Sora Light" pitchFamily="34" charset="-122"/>
                <a:cs typeface="Sora Light" pitchFamily="34" charset="-120"/>
              </a:rPr>
              <a:t>Identificar y cuantificar el riesgo de crédito asociado a diferentes emisiones.</a:t>
            </a:r>
            <a:endParaRPr lang="en-US" sz="1450" dirty="0"/>
          </a:p>
        </p:txBody>
      </p:sp>
      <p:sp>
        <p:nvSpPr>
          <p:cNvPr id="14" name="Shape 9"/>
          <p:cNvSpPr/>
          <p:nvPr/>
        </p:nvSpPr>
        <p:spPr>
          <a:xfrm>
            <a:off x="6244709" y="5097899"/>
            <a:ext cx="7627382" cy="2122527"/>
          </a:xfrm>
          <a:prstGeom prst="roundRect">
            <a:avLst>
              <a:gd name="adj" fmla="val 3644"/>
            </a:avLst>
          </a:prstGeom>
          <a:solidFill>
            <a:srgbClr val="F9D2D6"/>
          </a:solidFill>
          <a:ln w="7620">
            <a:solidFill>
              <a:srgbClr val="DFB8BC"/>
            </a:solidFill>
            <a:prstDash val="solid"/>
          </a:ln>
        </p:spPr>
        <p:txBody>
          <a:bodyPr/>
          <a:lstStyle/>
          <a:p>
            <a:endParaRPr lang="es-EC"/>
          </a:p>
        </p:txBody>
      </p:sp>
      <p:sp>
        <p:nvSpPr>
          <p:cNvPr id="15" name="Shape 10"/>
          <p:cNvSpPr/>
          <p:nvPr/>
        </p:nvSpPr>
        <p:spPr>
          <a:xfrm>
            <a:off x="6436400" y="5289590"/>
            <a:ext cx="552450" cy="552450"/>
          </a:xfrm>
          <a:prstGeom prst="roundRect">
            <a:avLst>
              <a:gd name="adj" fmla="val 16550069"/>
            </a:avLst>
          </a:prstGeom>
          <a:solidFill>
            <a:srgbClr val="DA1B2E"/>
          </a:solidFill>
          <a:ln/>
        </p:spPr>
        <p:txBody>
          <a:bodyPr/>
          <a:lstStyle/>
          <a:p>
            <a:endParaRPr lang="es-EC"/>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88323" y="5441513"/>
            <a:ext cx="248602" cy="248603"/>
          </a:xfrm>
          <a:prstGeom prst="rect">
            <a:avLst/>
          </a:prstGeom>
        </p:spPr>
      </p:pic>
      <p:sp>
        <p:nvSpPr>
          <p:cNvPr id="17" name="Text 11"/>
          <p:cNvSpPr/>
          <p:nvPr/>
        </p:nvSpPr>
        <p:spPr>
          <a:xfrm>
            <a:off x="6436400" y="6026110"/>
            <a:ext cx="2423160" cy="302776"/>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Sora Semi Bold" pitchFamily="34" charset="0"/>
                <a:ea typeface="Sora Semi Bold" pitchFamily="34" charset="-122"/>
                <a:cs typeface="Sora Semi Bold" pitchFamily="34" charset="-120"/>
              </a:rPr>
              <a:t>Equidad en Precios</a:t>
            </a:r>
            <a:endParaRPr lang="en-US" sz="1900" dirty="0"/>
          </a:p>
        </p:txBody>
      </p:sp>
      <p:sp>
        <p:nvSpPr>
          <p:cNvPr id="18" name="Text 12"/>
          <p:cNvSpPr/>
          <p:nvPr/>
        </p:nvSpPr>
        <p:spPr>
          <a:xfrm>
            <a:off x="6436400" y="6439376"/>
            <a:ext cx="7244001" cy="589359"/>
          </a:xfrm>
          <a:prstGeom prst="rect">
            <a:avLst/>
          </a:prstGeom>
          <a:noFill/>
          <a:ln/>
        </p:spPr>
        <p:txBody>
          <a:bodyPr wrap="square" lIns="0" tIns="0" rIns="0" bIns="0" rtlCol="0" anchor="t"/>
          <a:lstStyle/>
          <a:p>
            <a:pPr marL="0" indent="0" algn="l">
              <a:lnSpc>
                <a:spcPts val="2300"/>
              </a:lnSpc>
              <a:buNone/>
            </a:pPr>
            <a:r>
              <a:rPr lang="en-US" sz="1450" dirty="0">
                <a:solidFill>
                  <a:srgbClr val="3B3535"/>
                </a:solidFill>
                <a:latin typeface="Sora Light" pitchFamily="34" charset="0"/>
                <a:ea typeface="Sora Light" pitchFamily="34" charset="-122"/>
                <a:cs typeface="Sora Light" pitchFamily="34" charset="-120"/>
              </a:rPr>
              <a:t>Asegurar que los títulos con riesgos comparables se valoren de manera consistente.</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729151"/>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VALORACIÓN</a:t>
            </a:r>
            <a:endParaRPr lang="en-US" sz="4450" dirty="0"/>
          </a:p>
        </p:txBody>
      </p:sp>
      <p:sp>
        <p:nvSpPr>
          <p:cNvPr id="4" name="Text 1"/>
          <p:cNvSpPr/>
          <p:nvPr/>
        </p:nvSpPr>
        <p:spPr>
          <a:xfrm>
            <a:off x="758309" y="3766780"/>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En este segmento, exploraremos los principios fundamentales de la valoración de activos, un pilar esencial para analistas financieros y gestores de riesgos. Entender cómo se determinan los valores de los activos nos permite tomar decisiones informadas y gestionar eficazmente el riesgo.</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546152"/>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Esquema de Valoración: Un Enfoque Integral</a:t>
            </a:r>
            <a:endParaRPr lang="en-US" sz="4450" dirty="0"/>
          </a:p>
        </p:txBody>
      </p:sp>
      <p:sp>
        <p:nvSpPr>
          <p:cNvPr id="4" name="Text 1"/>
          <p:cNvSpPr/>
          <p:nvPr/>
        </p:nvSpPr>
        <p:spPr>
          <a:xfrm>
            <a:off x="758309" y="4296489"/>
            <a:ext cx="7627382" cy="138684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El esquema de valoración es un marco estructurado que nos permite asignar un valor monetario a los activos financieros. Este proceso es crítico para la inversión, la contabilidad y la gestión de riesgos, ya que proporciona una base sólida para la toma de decisiones estratégicas.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429958"/>
            <a:ext cx="10408920"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Vector de Precios de Renta Variable</a:t>
            </a:r>
            <a:endParaRPr lang="en-US" sz="4450" dirty="0"/>
          </a:p>
        </p:txBody>
      </p:sp>
      <p:sp>
        <p:nvSpPr>
          <p:cNvPr id="4" name="Text 1"/>
          <p:cNvSpPr/>
          <p:nvPr/>
        </p:nvSpPr>
        <p:spPr>
          <a:xfrm>
            <a:off x="758309" y="5467588"/>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El vector de precios de renta variable representa el conjunto de precios de las acciones en un mercado en un momento dado. Su análisis es fundamental para comprender la dinámica del mercado y anticipar movimientos futuros, crucial para los inversores que buscan optimizar sus carteras.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951803"/>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Análisis Detallado del Vector de Precios de Renta Variable</a:t>
            </a:r>
            <a:endParaRPr lang="en-US" sz="4450" dirty="0"/>
          </a:p>
        </p:txBody>
      </p:sp>
      <p:sp>
        <p:nvSpPr>
          <p:cNvPr id="4" name="Text 1"/>
          <p:cNvSpPr/>
          <p:nvPr/>
        </p:nvSpPr>
        <p:spPr>
          <a:xfrm>
            <a:off x="758309" y="5702141"/>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Este gráfico ilustra la evolución de los precios de renta variable, ofreciendo una visión clara de las tendencias y la volatilidad del mercado. Su interpretación es vital para la formulación de estrategias de inversión efectivas.</a:t>
            </a:r>
            <a:endParaRPr lang="en-US" sz="1700" dirty="0"/>
          </a:p>
        </p:txBody>
      </p:sp>
      <p:sp>
        <p:nvSpPr>
          <p:cNvPr id="5" name="Text 2"/>
          <p:cNvSpPr/>
          <p:nvPr/>
        </p:nvSpPr>
        <p:spPr>
          <a:xfrm>
            <a:off x="758309" y="6639282"/>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Fuente: Bolsa de Quito - Precios de Renta Variable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077641"/>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Dividendos: Componente Clave en la Valoración</a:t>
            </a:r>
            <a:endParaRPr lang="en-US" sz="4450" dirty="0"/>
          </a:p>
        </p:txBody>
      </p:sp>
      <p:sp>
        <p:nvSpPr>
          <p:cNvPr id="4" name="Text 1"/>
          <p:cNvSpPr/>
          <p:nvPr/>
        </p:nvSpPr>
        <p:spPr>
          <a:xfrm>
            <a:off x="758309" y="3827978"/>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Los dividendos son una parte fundamental del retorno total de una inversión en renta variable. Su consistencia y crecimiento son indicadores de la salud financiera de una empresa, impactando directamente en su valoración. La tabla muestra la distribución de dividendos, un dato esencial para cualquier análisis.</a:t>
            </a:r>
            <a:endParaRPr lang="en-US" sz="1700" dirty="0"/>
          </a:p>
        </p:txBody>
      </p:sp>
      <p:sp>
        <p:nvSpPr>
          <p:cNvPr id="5" name="Text 2"/>
          <p:cNvSpPr/>
          <p:nvPr/>
        </p:nvSpPr>
        <p:spPr>
          <a:xfrm>
            <a:off x="758309" y="5805249"/>
            <a:ext cx="7627382"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Fuente: Bolsa de Quito - Boletines de Renta Variable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899041"/>
            <a:ext cx="7627382" cy="1140143"/>
          </a:xfrm>
          <a:prstGeom prst="rect">
            <a:avLst/>
          </a:prstGeom>
          <a:noFill/>
          <a:ln/>
        </p:spPr>
        <p:txBody>
          <a:bodyPr wrap="square" lIns="0" tIns="0" rIns="0" bIns="0" rtlCol="0" anchor="t"/>
          <a:lstStyle/>
          <a:p>
            <a:pPr marL="0" indent="0" algn="l">
              <a:lnSpc>
                <a:spcPts val="4450"/>
              </a:lnSpc>
              <a:buNone/>
            </a:pPr>
            <a:r>
              <a:rPr lang="en-US" sz="3550" dirty="0">
                <a:solidFill>
                  <a:srgbClr val="1F1E1E"/>
                </a:solidFill>
                <a:latin typeface="Sora Semi Bold" pitchFamily="34" charset="0"/>
                <a:ea typeface="Sora Semi Bold" pitchFamily="34" charset="-122"/>
                <a:cs typeface="Sora Semi Bold" pitchFamily="34" charset="-120"/>
              </a:rPr>
              <a:t>Vector de Precios de Renta Fija: Un Enfoque Metodológico</a:t>
            </a:r>
            <a:endParaRPr lang="en-US" sz="3550" dirty="0"/>
          </a:p>
        </p:txBody>
      </p:sp>
      <p:sp>
        <p:nvSpPr>
          <p:cNvPr id="4" name="Shape 1"/>
          <p:cNvSpPr/>
          <p:nvPr/>
        </p:nvSpPr>
        <p:spPr>
          <a:xfrm>
            <a:off x="6244709" y="2299097"/>
            <a:ext cx="7627382" cy="1058585"/>
          </a:xfrm>
          <a:prstGeom prst="roundRect">
            <a:avLst>
              <a:gd name="adj" fmla="val 10366"/>
            </a:avLst>
          </a:prstGeom>
          <a:solidFill>
            <a:srgbClr val="FFFFFF"/>
          </a:solidFill>
          <a:ln w="22860">
            <a:solidFill>
              <a:srgbClr val="DFB8BC"/>
            </a:solidFill>
            <a:prstDash val="solid"/>
          </a:ln>
        </p:spPr>
        <p:txBody>
          <a:bodyPr/>
          <a:lstStyle/>
          <a:p>
            <a:endParaRPr lang="es-EC"/>
          </a:p>
        </p:txBody>
      </p:sp>
      <p:sp>
        <p:nvSpPr>
          <p:cNvPr id="5" name="Shape 2"/>
          <p:cNvSpPr/>
          <p:nvPr/>
        </p:nvSpPr>
        <p:spPr>
          <a:xfrm>
            <a:off x="6221849" y="2299097"/>
            <a:ext cx="91440" cy="1058585"/>
          </a:xfrm>
          <a:prstGeom prst="roundRect">
            <a:avLst>
              <a:gd name="adj" fmla="val 79613"/>
            </a:avLst>
          </a:prstGeom>
          <a:solidFill>
            <a:srgbClr val="DA1B2E"/>
          </a:solidFill>
          <a:ln/>
        </p:spPr>
        <p:txBody>
          <a:bodyPr/>
          <a:lstStyle/>
          <a:p>
            <a:endParaRPr lang="es-EC"/>
          </a:p>
        </p:txBody>
      </p:sp>
      <p:sp>
        <p:nvSpPr>
          <p:cNvPr id="6" name="Text 3"/>
          <p:cNvSpPr/>
          <p:nvPr/>
        </p:nvSpPr>
        <p:spPr>
          <a:xfrm>
            <a:off x="6509385" y="2495193"/>
            <a:ext cx="2945963" cy="285155"/>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1. Curva de Rendimientos</a:t>
            </a:r>
            <a:endParaRPr lang="en-US" sz="1750" dirty="0"/>
          </a:p>
        </p:txBody>
      </p:sp>
      <p:sp>
        <p:nvSpPr>
          <p:cNvPr id="7" name="Text 4"/>
          <p:cNvSpPr/>
          <p:nvPr/>
        </p:nvSpPr>
        <p:spPr>
          <a:xfrm>
            <a:off x="6509385" y="2884289"/>
            <a:ext cx="7166610" cy="277297"/>
          </a:xfrm>
          <a:prstGeom prst="rect">
            <a:avLst/>
          </a:prstGeom>
          <a:noFill/>
          <a:ln/>
        </p:spPr>
        <p:txBody>
          <a:bodyPr wrap="none" lIns="0" tIns="0" rIns="0" bIns="0" rtlCol="0" anchor="t"/>
          <a:lstStyle/>
          <a:p>
            <a:pPr marL="0" indent="0" algn="l">
              <a:lnSpc>
                <a:spcPts val="2150"/>
              </a:lnSpc>
              <a:buNone/>
            </a:pPr>
            <a:r>
              <a:rPr lang="en-US" sz="1350" dirty="0">
                <a:solidFill>
                  <a:srgbClr val="3B3535"/>
                </a:solidFill>
                <a:latin typeface="Sora Light" pitchFamily="34" charset="0"/>
                <a:ea typeface="Sora Light" pitchFamily="34" charset="-122"/>
                <a:cs typeface="Sora Light" pitchFamily="34" charset="-120"/>
              </a:rPr>
              <a:t>Cálculo de una curva de rendimientos de "riesgo cero" para establecer una base.</a:t>
            </a:r>
            <a:endParaRPr lang="en-US" sz="1350" dirty="0"/>
          </a:p>
        </p:txBody>
      </p:sp>
      <p:sp>
        <p:nvSpPr>
          <p:cNvPr id="8" name="Shape 5"/>
          <p:cNvSpPr/>
          <p:nvPr/>
        </p:nvSpPr>
        <p:spPr>
          <a:xfrm>
            <a:off x="6244709" y="3530918"/>
            <a:ext cx="7627382" cy="1335881"/>
          </a:xfrm>
          <a:prstGeom prst="roundRect">
            <a:avLst>
              <a:gd name="adj" fmla="val 8214"/>
            </a:avLst>
          </a:prstGeom>
          <a:solidFill>
            <a:srgbClr val="FFFFFF"/>
          </a:solidFill>
          <a:ln w="22860">
            <a:solidFill>
              <a:srgbClr val="DFB8BC"/>
            </a:solidFill>
            <a:prstDash val="solid"/>
          </a:ln>
        </p:spPr>
        <p:txBody>
          <a:bodyPr/>
          <a:lstStyle/>
          <a:p>
            <a:endParaRPr lang="es-EC"/>
          </a:p>
        </p:txBody>
      </p:sp>
      <p:sp>
        <p:nvSpPr>
          <p:cNvPr id="9" name="Shape 6"/>
          <p:cNvSpPr/>
          <p:nvPr/>
        </p:nvSpPr>
        <p:spPr>
          <a:xfrm>
            <a:off x="6221849" y="3530918"/>
            <a:ext cx="91440" cy="1335881"/>
          </a:xfrm>
          <a:prstGeom prst="roundRect">
            <a:avLst>
              <a:gd name="adj" fmla="val 79613"/>
            </a:avLst>
          </a:prstGeom>
          <a:solidFill>
            <a:srgbClr val="DA1B2E"/>
          </a:solidFill>
          <a:ln/>
        </p:spPr>
        <p:txBody>
          <a:bodyPr/>
          <a:lstStyle/>
          <a:p>
            <a:endParaRPr lang="es-EC"/>
          </a:p>
        </p:txBody>
      </p:sp>
      <p:sp>
        <p:nvSpPr>
          <p:cNvPr id="10" name="Text 7"/>
          <p:cNvSpPr/>
          <p:nvPr/>
        </p:nvSpPr>
        <p:spPr>
          <a:xfrm>
            <a:off x="6509385" y="3727013"/>
            <a:ext cx="2582466" cy="285155"/>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2. Margen de Mercado</a:t>
            </a:r>
            <a:endParaRPr lang="en-US" sz="1750" dirty="0"/>
          </a:p>
        </p:txBody>
      </p:sp>
      <p:sp>
        <p:nvSpPr>
          <p:cNvPr id="11" name="Text 8"/>
          <p:cNvSpPr/>
          <p:nvPr/>
        </p:nvSpPr>
        <p:spPr>
          <a:xfrm>
            <a:off x="6509385" y="4116110"/>
            <a:ext cx="7166610" cy="554593"/>
          </a:xfrm>
          <a:prstGeom prst="rect">
            <a:avLst/>
          </a:prstGeom>
          <a:noFill/>
          <a:ln/>
        </p:spPr>
        <p:txBody>
          <a:bodyPr wrap="square" lIns="0" tIns="0" rIns="0" bIns="0" rtlCol="0" anchor="t"/>
          <a:lstStyle/>
          <a:p>
            <a:pPr marL="0" indent="0" algn="l">
              <a:lnSpc>
                <a:spcPts val="2150"/>
              </a:lnSpc>
              <a:buNone/>
            </a:pPr>
            <a:r>
              <a:rPr lang="en-US" sz="1350" dirty="0">
                <a:solidFill>
                  <a:srgbClr val="3B3535"/>
                </a:solidFill>
                <a:latin typeface="Sora Light" pitchFamily="34" charset="0"/>
                <a:ea typeface="Sora Light" pitchFamily="34" charset="-122"/>
                <a:cs typeface="Sora Light" pitchFamily="34" charset="-120"/>
              </a:rPr>
              <a:t>Determinación de un margen de mercado agrupando títulos con características similares.</a:t>
            </a:r>
            <a:endParaRPr lang="en-US" sz="1350" dirty="0"/>
          </a:p>
        </p:txBody>
      </p:sp>
      <p:sp>
        <p:nvSpPr>
          <p:cNvPr id="12" name="Shape 9"/>
          <p:cNvSpPr/>
          <p:nvPr/>
        </p:nvSpPr>
        <p:spPr>
          <a:xfrm>
            <a:off x="6244709" y="5040035"/>
            <a:ext cx="7627382" cy="1058585"/>
          </a:xfrm>
          <a:prstGeom prst="roundRect">
            <a:avLst>
              <a:gd name="adj" fmla="val 10366"/>
            </a:avLst>
          </a:prstGeom>
          <a:solidFill>
            <a:srgbClr val="FFFFFF"/>
          </a:solidFill>
          <a:ln w="22860">
            <a:solidFill>
              <a:srgbClr val="DFB8BC"/>
            </a:solidFill>
            <a:prstDash val="solid"/>
          </a:ln>
        </p:spPr>
        <p:txBody>
          <a:bodyPr/>
          <a:lstStyle/>
          <a:p>
            <a:endParaRPr lang="es-EC"/>
          </a:p>
        </p:txBody>
      </p:sp>
      <p:sp>
        <p:nvSpPr>
          <p:cNvPr id="13" name="Shape 10"/>
          <p:cNvSpPr/>
          <p:nvPr/>
        </p:nvSpPr>
        <p:spPr>
          <a:xfrm>
            <a:off x="6221849" y="5040035"/>
            <a:ext cx="91440" cy="1058585"/>
          </a:xfrm>
          <a:prstGeom prst="roundRect">
            <a:avLst>
              <a:gd name="adj" fmla="val 79613"/>
            </a:avLst>
          </a:prstGeom>
          <a:solidFill>
            <a:srgbClr val="DA1B2E"/>
          </a:solidFill>
          <a:ln/>
        </p:spPr>
        <p:txBody>
          <a:bodyPr/>
          <a:lstStyle/>
          <a:p>
            <a:endParaRPr lang="es-EC"/>
          </a:p>
        </p:txBody>
      </p:sp>
      <p:sp>
        <p:nvSpPr>
          <p:cNvPr id="14" name="Text 11"/>
          <p:cNvSpPr/>
          <p:nvPr/>
        </p:nvSpPr>
        <p:spPr>
          <a:xfrm>
            <a:off x="6509385" y="5236131"/>
            <a:ext cx="2447330" cy="285155"/>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3. Tasa de Descuento</a:t>
            </a:r>
            <a:endParaRPr lang="en-US" sz="1750" dirty="0"/>
          </a:p>
        </p:txBody>
      </p:sp>
      <p:sp>
        <p:nvSpPr>
          <p:cNvPr id="15" name="Text 12"/>
          <p:cNvSpPr/>
          <p:nvPr/>
        </p:nvSpPr>
        <p:spPr>
          <a:xfrm>
            <a:off x="6509385" y="5625227"/>
            <a:ext cx="7166610" cy="277297"/>
          </a:xfrm>
          <a:prstGeom prst="rect">
            <a:avLst/>
          </a:prstGeom>
          <a:noFill/>
          <a:ln/>
        </p:spPr>
        <p:txBody>
          <a:bodyPr wrap="none" lIns="0" tIns="0" rIns="0" bIns="0" rtlCol="0" anchor="t"/>
          <a:lstStyle/>
          <a:p>
            <a:pPr marL="0" indent="0" algn="l">
              <a:lnSpc>
                <a:spcPts val="2150"/>
              </a:lnSpc>
              <a:buNone/>
            </a:pPr>
            <a:r>
              <a:rPr lang="en-US" sz="1350" dirty="0">
                <a:solidFill>
                  <a:srgbClr val="3B3535"/>
                </a:solidFill>
                <a:latin typeface="Sora Light" pitchFamily="34" charset="0"/>
                <a:ea typeface="Sora Light" pitchFamily="34" charset="-122"/>
                <a:cs typeface="Sora Light" pitchFamily="34" charset="-120"/>
              </a:rPr>
              <a:t>Obtención de la tasa de descuento aplicable a cada instrumento financiero.</a:t>
            </a:r>
            <a:endParaRPr lang="en-US" sz="1350" dirty="0"/>
          </a:p>
        </p:txBody>
      </p:sp>
      <p:sp>
        <p:nvSpPr>
          <p:cNvPr id="16" name="Shape 13"/>
          <p:cNvSpPr/>
          <p:nvPr/>
        </p:nvSpPr>
        <p:spPr>
          <a:xfrm>
            <a:off x="6244709" y="6271855"/>
            <a:ext cx="7627382" cy="1058585"/>
          </a:xfrm>
          <a:prstGeom prst="roundRect">
            <a:avLst>
              <a:gd name="adj" fmla="val 10366"/>
            </a:avLst>
          </a:prstGeom>
          <a:solidFill>
            <a:srgbClr val="FFFFFF"/>
          </a:solidFill>
          <a:ln w="22860">
            <a:solidFill>
              <a:srgbClr val="DFB8BC"/>
            </a:solidFill>
            <a:prstDash val="solid"/>
          </a:ln>
        </p:spPr>
        <p:txBody>
          <a:bodyPr/>
          <a:lstStyle/>
          <a:p>
            <a:endParaRPr lang="es-EC"/>
          </a:p>
        </p:txBody>
      </p:sp>
      <p:sp>
        <p:nvSpPr>
          <p:cNvPr id="17" name="Shape 14"/>
          <p:cNvSpPr/>
          <p:nvPr/>
        </p:nvSpPr>
        <p:spPr>
          <a:xfrm>
            <a:off x="6221849" y="6271855"/>
            <a:ext cx="91440" cy="1058585"/>
          </a:xfrm>
          <a:prstGeom prst="roundRect">
            <a:avLst>
              <a:gd name="adj" fmla="val 79613"/>
            </a:avLst>
          </a:prstGeom>
          <a:solidFill>
            <a:srgbClr val="DA1B2E"/>
          </a:solidFill>
          <a:ln/>
        </p:spPr>
        <p:txBody>
          <a:bodyPr/>
          <a:lstStyle/>
          <a:p>
            <a:endParaRPr lang="es-EC"/>
          </a:p>
        </p:txBody>
      </p:sp>
      <p:sp>
        <p:nvSpPr>
          <p:cNvPr id="18" name="Text 15"/>
          <p:cNvSpPr/>
          <p:nvPr/>
        </p:nvSpPr>
        <p:spPr>
          <a:xfrm>
            <a:off x="6509385" y="6467951"/>
            <a:ext cx="2704624" cy="285155"/>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4. Aplicación de la Tasa</a:t>
            </a:r>
            <a:endParaRPr lang="en-US" sz="1750" dirty="0"/>
          </a:p>
        </p:txBody>
      </p:sp>
      <p:sp>
        <p:nvSpPr>
          <p:cNvPr id="19" name="Text 16"/>
          <p:cNvSpPr/>
          <p:nvPr/>
        </p:nvSpPr>
        <p:spPr>
          <a:xfrm>
            <a:off x="6509385" y="6857048"/>
            <a:ext cx="7166610" cy="277297"/>
          </a:xfrm>
          <a:prstGeom prst="rect">
            <a:avLst/>
          </a:prstGeom>
          <a:noFill/>
          <a:ln/>
        </p:spPr>
        <p:txBody>
          <a:bodyPr wrap="none" lIns="0" tIns="0" rIns="0" bIns="0" rtlCol="0" anchor="t"/>
          <a:lstStyle/>
          <a:p>
            <a:pPr marL="0" indent="0" algn="l">
              <a:lnSpc>
                <a:spcPts val="2150"/>
              </a:lnSpc>
              <a:buNone/>
            </a:pPr>
            <a:r>
              <a:rPr lang="en-US" sz="1350" dirty="0">
                <a:solidFill>
                  <a:srgbClr val="3B3535"/>
                </a:solidFill>
                <a:latin typeface="Sora Light" pitchFamily="34" charset="0"/>
                <a:ea typeface="Sora Light" pitchFamily="34" charset="-122"/>
                <a:cs typeface="Sora Light" pitchFamily="34" charset="-120"/>
              </a:rPr>
              <a:t>Aplicación de la tasa de descuento en la tabla de amortización de cada título valor.</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372797"/>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Curva de Rendimientos de "Riesgo Cero"</a:t>
            </a:r>
            <a:endParaRPr lang="en-US" sz="4450" dirty="0"/>
          </a:p>
        </p:txBody>
      </p:sp>
      <p:sp>
        <p:nvSpPr>
          <p:cNvPr id="4" name="Text 1"/>
          <p:cNvSpPr/>
          <p:nvPr/>
        </p:nvSpPr>
        <p:spPr>
          <a:xfrm>
            <a:off x="758309" y="4123134"/>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La curva de rendimientos de "riesgo cero" es un referente crucial en la valoración de renta fija. Representa el rendimiento que un inversor esperaría obtener de una inversión sin riesgo crediticio para diferentes plazos. Esta curva es la base para calcular el valor de otros instrumentos de deuda, ajustando por su riesgo específico.</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372797"/>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Márgenes con Similares Características</a:t>
            </a:r>
            <a:endParaRPr lang="en-US" sz="4450" dirty="0"/>
          </a:p>
        </p:txBody>
      </p:sp>
      <p:sp>
        <p:nvSpPr>
          <p:cNvPr id="4" name="Text 1"/>
          <p:cNvSpPr/>
          <p:nvPr/>
        </p:nvSpPr>
        <p:spPr>
          <a:xfrm>
            <a:off x="758309" y="4123134"/>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La agrupación de títulos con características similares permite calcular márgenes de crédito que reflejan el riesgo adicional en comparación con la curva de "riesgo cero". Este análisis es esencial para una valoración precisa y para la identificación de oportunidades o riesgos en el mercado de renta fija.</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564</Words>
  <Application>Microsoft Office PowerPoint</Application>
  <PresentationFormat>Personalizado</PresentationFormat>
  <Paragraphs>45</Paragraphs>
  <Slides>10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Sora Semi Bold</vt:lpstr>
      <vt:lpstr>Sora Light</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Sebastian Jacome</cp:lastModifiedBy>
  <cp:revision>2</cp:revision>
  <dcterms:created xsi:type="dcterms:W3CDTF">2025-11-26T02:56:01Z</dcterms:created>
  <dcterms:modified xsi:type="dcterms:W3CDTF">2025-12-01T02:30:40Z</dcterms:modified>
</cp:coreProperties>
</file>